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77" r:id="rId4"/>
    <p:sldId id="274" r:id="rId5"/>
    <p:sldId id="276" r:id="rId6"/>
    <p:sldId id="278" r:id="rId7"/>
    <p:sldId id="275" r:id="rId8"/>
    <p:sldId id="292" r:id="rId9"/>
    <p:sldId id="293" r:id="rId10"/>
    <p:sldId id="294" r:id="rId11"/>
    <p:sldId id="295" r:id="rId12"/>
    <p:sldId id="296" r:id="rId13"/>
    <p:sldId id="272" r:id="rId14"/>
    <p:sldId id="273" r:id="rId15"/>
    <p:sldId id="271" r:id="rId16"/>
    <p:sldId id="269" r:id="rId17"/>
    <p:sldId id="270" r:id="rId18"/>
    <p:sldId id="263" r:id="rId19"/>
    <p:sldId id="262" r:id="rId20"/>
    <p:sldId id="260" r:id="rId21"/>
    <p:sldId id="261" r:id="rId22"/>
    <p:sldId id="303" r:id="rId23"/>
    <p:sldId id="298" r:id="rId24"/>
    <p:sldId id="299" r:id="rId25"/>
    <p:sldId id="301" r:id="rId26"/>
    <p:sldId id="302" r:id="rId27"/>
    <p:sldId id="300" r:id="rId28"/>
    <p:sldId id="284" r:id="rId29"/>
    <p:sldId id="268" r:id="rId30"/>
    <p:sldId id="267" r:id="rId31"/>
    <p:sldId id="264" r:id="rId32"/>
    <p:sldId id="265" r:id="rId33"/>
    <p:sldId id="266" r:id="rId34"/>
    <p:sldId id="287" r:id="rId35"/>
    <p:sldId id="288" r:id="rId36"/>
    <p:sldId id="289" r:id="rId37"/>
    <p:sldId id="290" r:id="rId38"/>
    <p:sldId id="291" r:id="rId39"/>
    <p:sldId id="285" r:id="rId40"/>
    <p:sldId id="286" r:id="rId41"/>
    <p:sldId id="297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8C29A2"/>
    <a:srgbClr val="FF0000"/>
    <a:srgbClr val="FFFF66"/>
    <a:srgbClr val="00CC66"/>
    <a:srgbClr val="0033CC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6A9C-D53E-420B-9AFA-C9DEE351F22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B66D3-771C-42A4-BE17-94CEC674D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26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46D350-BA99-46EC-BF3E-700CDB81559B}" type="datetimeFigureOut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18F360-F8F5-49F3-8D2A-E7B57A7AE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415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EA4472-CF79-498B-83AA-64F773B89002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32115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B07C80-0D2A-45DC-99E3-F9B2C3DC85F5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6987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C86C7A-C5E5-4263-BB51-01AC1A04D0FD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9140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C0C63-AD51-412E-A968-BFA91FC8072F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67258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5886E8-AD31-4AD8-9908-13DA9AB4669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57589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A0CBE6-B23B-49E2-9EF0-8FD067AC1A0C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67849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119816-CF52-4A46-AAE0-BA6496205C85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8431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40807D-66F2-42E0-8987-88DBA36B6B0B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9333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621B7-C780-4CC5-977A-7A066B566C33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07147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E48EE4-4DEE-4B30-903B-EB83DD167C25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87080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EB24A-6A8D-444B-B457-B1686DC1D916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1268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1D6A5-2DB3-42D0-9426-8382FC9D564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92311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2B41A0-A9E0-44C0-A716-F17E7029F6C4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355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D0B629-E11E-4376-B4D7-0A0AA5F44CD9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57953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877B6E-4296-41E1-A537-9FDDCF3880A5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35523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D63A01-A08E-4A0D-A2C7-E0D0EFF302DE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34881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341479-75BB-4F2C-A9E4-90A8A80C7EE4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04745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0EAB8D-4B62-4A51-8C09-B206119D1C2D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6102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C79B9F-3455-41BD-9AA6-C4FFC1955596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8941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187502-AFFD-4D74-91A2-15B35F6AADC3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446749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02BB7E-F72C-498E-BB86-C2E20189BBAE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636401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F495F-9A73-41B3-BC5A-C00AE28A8C91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5441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5E8CB3-3792-47F0-B7EB-0E32992D085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808007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C39D20-1004-4014-940F-5042D6B73E60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357675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B30FAD-126C-426C-BB0C-99F55D505231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35544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65DC46-059A-459C-AF92-88352EE84438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822321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F0ADD6-36E1-46A8-9B90-40758D211357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651711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C62408-4541-4259-82FB-4A919A733EF9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078056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C9C672-830E-4502-BC63-751F01ADC64C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47683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F3E31A-9CA3-46B9-8DA6-12072D8B4E2B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487031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94C4D8-E1B2-4722-BFD7-997F5D627B20}" type="slidenum">
              <a:rPr lang="en-US" smtClean="0"/>
              <a:pPr/>
              <a:t>37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424354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55FF98-BA43-47B9-97FD-47AB35D9BA13}" type="slidenum">
              <a:rPr lang="en-US" smtClean="0"/>
              <a:pPr/>
              <a:t>38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677735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14C46D-4279-42B0-957E-CEEAA8E3541D}" type="slidenum">
              <a:rPr lang="en-US" smtClean="0"/>
              <a:pPr/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69184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CC4650-943A-42A4-B5BF-54C4CE6F0179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717109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ADEFA6-A3A3-40C7-AE0D-5E1F72C6BACD}" type="slidenum">
              <a:rPr lang="en-US" smtClean="0"/>
              <a:pPr/>
              <a:t>40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28609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F79312-534E-4749-8FF2-F033B4627342}" type="slidenum">
              <a:rPr lang="en-US" smtClean="0"/>
              <a:pPr/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36549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D3C4B0-5DA1-47BA-9455-6F6E40E88E8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2895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69CA7F-2FFC-4F62-8EED-31C9472E1B99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78867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5F4BE9-79C4-4B7C-9054-3FC41F142D5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60021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42625B-1020-4B36-8D44-392C2A3D6CE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57842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59393F-ECFE-4967-83DD-41F1ABEBF179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987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5358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535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9695-D663-4459-8DC5-31305F49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4EA2A-AF9D-44EF-94D5-03827FAA1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EDE66-662F-4F1D-8786-4D9E5BF5C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79614-FC23-4F96-B113-C08FC1FC2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19D6-A329-46CD-A856-F5479BA56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A6C1-E6FD-4B14-8A3B-87CEE7004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B591E-91B9-4815-80DC-87C5E56C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7C47B-63DF-45BE-8705-84016F7A7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F7B1-3308-4E17-8E3C-65C87832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D4F5-7F31-41BB-8517-30E25CF68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C950-0ED2-4158-8B36-925AF400F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216E-D852-409F-8FC5-CF1E220A3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0B919-42B2-4FC0-AE8E-48C59ED16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B79A-85E9-4848-BC3F-5B25CB02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33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ADE44E2-428B-41FE-A4C4-D3973B71F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7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</p:sldLayoutIdLst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7" grpId="0"/>
      <p:bldP spid="18433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7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6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39.xml"/><Relationship Id="rId3" Type="http://schemas.openxmlformats.org/officeDocument/2006/relationships/slide" Target="slide29.xml"/><Relationship Id="rId7" Type="http://schemas.openxmlformats.org/officeDocument/2006/relationships/slide" Target="slide31.xml"/><Relationship Id="rId12" Type="http://schemas.openxmlformats.org/officeDocument/2006/relationships/slide" Target="slide3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5.xml"/><Relationship Id="rId11" Type="http://schemas.openxmlformats.org/officeDocument/2006/relationships/slide" Target="slide33.xml"/><Relationship Id="rId5" Type="http://schemas.openxmlformats.org/officeDocument/2006/relationships/slide" Target="slide30.xml"/><Relationship Id="rId10" Type="http://schemas.openxmlformats.org/officeDocument/2006/relationships/slide" Target="slide37.xml"/><Relationship Id="rId4" Type="http://schemas.openxmlformats.org/officeDocument/2006/relationships/slide" Target="slide34.xml"/><Relationship Id="rId9" Type="http://schemas.openxmlformats.org/officeDocument/2006/relationships/slide" Target="slide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8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6705600" cy="17526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ea typeface="ＭＳ Ｐゴシック" pitchFamily="-84" charset="-128"/>
              </a:rPr>
              <a:t>9 Week Review</a:t>
            </a:r>
          </a:p>
          <a:p>
            <a:pPr eaLnBrk="1" hangingPunct="1"/>
            <a:endParaRPr lang="en-US" sz="1800" dirty="0" smtClean="0">
              <a:ea typeface="ＭＳ Ｐゴシック" pitchFamily="-84" charset="-128"/>
            </a:endParaRPr>
          </a:p>
          <a:p>
            <a:pPr eaLnBrk="1" hangingPunct="1"/>
            <a:r>
              <a:rPr lang="en-US" dirty="0" smtClean="0">
                <a:ea typeface="ＭＳ Ｐゴシック" pitchFamily="-84" charset="-128"/>
              </a:rPr>
              <a:t>Weathering, Erosion, and Deposition</a:t>
            </a:r>
            <a:endParaRPr lang="en-US" sz="4000" dirty="0" smtClean="0">
              <a:ea typeface="ＭＳ Ｐゴシック" pitchFamily="-84" charset="-128"/>
            </a:endParaRPr>
          </a:p>
          <a:p>
            <a:pPr eaLnBrk="1" hangingPunct="1"/>
            <a:endParaRPr lang="en-US" sz="1800" dirty="0" smtClean="0">
              <a:ea typeface="ＭＳ Ｐゴシック" pitchFamily="-84" charset="-128"/>
            </a:endParaRPr>
          </a:p>
          <a:p>
            <a:pPr eaLnBrk="1" hangingPunct="1"/>
            <a:r>
              <a:rPr lang="en-US" dirty="0" smtClean="0">
                <a:ea typeface="ＭＳ Ｐゴシック" pitchFamily="-84" charset="-128"/>
              </a:rPr>
              <a:t>Forms of Energy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WED?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$300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Rain washing away soil from a hillside is an example of this. (WED?)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erosion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12293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WED?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 $400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27075" y="1898650"/>
            <a:ext cx="4411663" cy="3900488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Waves dropping sand on the beach is an example of this. (WED?)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752600"/>
            <a:ext cx="3200400" cy="41910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deposition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13317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6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WED?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$500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Acid rain dissolving the surface of rocks is an example of this. (WED?)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weathering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14341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Force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$100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is a push or a pull.</a:t>
            </a:r>
          </a:p>
          <a:p>
            <a:pPr eaLnBrk="1" hangingPunct="1"/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force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15365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Force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$200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force pulls things down?</a:t>
            </a:r>
          </a:p>
          <a:p>
            <a:pPr eaLnBrk="1" hangingPunct="1"/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gravity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</p:txBody>
      </p:sp>
      <p:sp>
        <p:nvSpPr>
          <p:cNvPr id="16389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Force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$300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5814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is the direction a heavy table will travel if four students with the same force push the table at the same time.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676400"/>
            <a:ext cx="2667000" cy="925974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diagonal?</a:t>
            </a:r>
          </a:p>
        </p:txBody>
      </p:sp>
      <p:sp>
        <p:nvSpPr>
          <p:cNvPr id="17413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066800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876800" y="3200400"/>
            <a:ext cx="3581400" cy="1905000"/>
            <a:chOff x="4343400" y="3810000"/>
            <a:chExt cx="3581400" cy="1905000"/>
          </a:xfrm>
        </p:grpSpPr>
        <p:pic>
          <p:nvPicPr>
            <p:cNvPr id="56322" name="Picture 2" descr="http://www.ltisdschools.org/cms/lib/TX21000349/Centricity/Domain/522/box.jpg"/>
            <p:cNvPicPr>
              <a:picLocks noChangeAspect="1" noChangeArrowheads="1"/>
            </p:cNvPicPr>
            <p:nvPr/>
          </p:nvPicPr>
          <p:blipFill>
            <a:blip r:embed="rId6" cstate="print"/>
            <a:srcRect l="16000" t="13187"/>
            <a:stretch>
              <a:fillRect/>
            </a:stretch>
          </p:blipFill>
          <p:spPr bwMode="auto">
            <a:xfrm>
              <a:off x="5029200" y="4572000"/>
              <a:ext cx="1752600" cy="1098853"/>
            </a:xfrm>
            <a:prstGeom prst="rect">
              <a:avLst/>
            </a:prstGeom>
            <a:noFill/>
          </p:spPr>
        </p:pic>
        <p:pic>
          <p:nvPicPr>
            <p:cNvPr id="56324" name="Picture 4" descr="http://www.ltisdschools.org/cms/lib/TX21000349/Centricity/Domain/522/box.jpg"/>
            <p:cNvPicPr>
              <a:picLocks noChangeAspect="1" noChangeArrowheads="1"/>
            </p:cNvPicPr>
            <p:nvPr/>
          </p:nvPicPr>
          <p:blipFill>
            <a:blip r:embed="rId6" cstate="print"/>
            <a:srcRect l="18667" t="28572" r="43778"/>
            <a:stretch>
              <a:fillRect/>
            </a:stretch>
          </p:blipFill>
          <p:spPr bwMode="auto">
            <a:xfrm rot="5400000">
              <a:off x="5550877" y="3745523"/>
              <a:ext cx="838200" cy="967154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 bwMode="auto">
            <a:xfrm>
              <a:off x="4343400" y="5105400"/>
              <a:ext cx="609600" cy="160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5334000" y="3870172"/>
              <a:ext cx="0" cy="6256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162800" y="5257800"/>
              <a:ext cx="762000" cy="4572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2" grpId="0" build="p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Force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$400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3733800" cy="48006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During an experiment with </a:t>
            </a: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coiled </a:t>
            </a: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copper wire and a battery, this was placed in the middle of the wire to help it become magnetic.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05000"/>
            <a:ext cx="3810000" cy="41910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a nail?</a:t>
            </a:r>
          </a:p>
        </p:txBody>
      </p:sp>
      <p:sp>
        <p:nvSpPr>
          <p:cNvPr id="18437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Force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$500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marL="0" indent="0" eaLnBrk="1" hangingPunct="1">
              <a:buFontTx/>
              <a:buNone/>
            </a:pPr>
            <a:r>
              <a:rPr lang="en-US" sz="2600" dirty="0" smtClean="0">
                <a:solidFill>
                  <a:srgbClr val="FFFF66"/>
                </a:solidFill>
                <a:ea typeface="ＭＳ Ｐゴシック" pitchFamily="-84" charset="-128"/>
              </a:rPr>
              <a:t>Karen rolled balls of different sizes down a ramp to investigate how gravity affects them. This type of observation will help her organize and record how far they rolled.</a:t>
            </a:r>
          </a:p>
          <a:p>
            <a:pPr eaLnBrk="1" hangingPunct="1"/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a chart?</a:t>
            </a:r>
          </a:p>
        </p:txBody>
      </p:sp>
      <p:sp>
        <p:nvSpPr>
          <p:cNvPr id="19461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build="p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More WED?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$100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Water getting into cracks of rocks, freezing, and breaking the rocks apart is an example of this. (WED?)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weathering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20485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More WED?</a:t>
            </a:r>
          </a:p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$200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/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Wind blowing sand from one location to another is an example of this. (WED?)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erosion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21509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765175"/>
            <a:ext cx="7340600" cy="463550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  <a:t>Jeopardy Round 1</a:t>
            </a:r>
            <a:endParaRPr lang="en-US" smtClean="0">
              <a:ea typeface="ＭＳ Ｐゴシック" pitchFamily="-84" charset="-128"/>
            </a:endParaRPr>
          </a:p>
        </p:txBody>
      </p:sp>
      <p:graphicFrame>
        <p:nvGraphicFramePr>
          <p:cNvPr id="46160" name="Group 80"/>
          <p:cNvGraphicFramePr>
            <a:graphicFrameLocks noGrp="1"/>
          </p:cNvGraphicFramePr>
          <p:nvPr>
            <p:ph type="tbl" idx="1"/>
          </p:nvPr>
        </p:nvGraphicFramePr>
        <p:xfrm>
          <a:off x="228600" y="1143000"/>
          <a:ext cx="8915400" cy="5368926"/>
        </p:xfrm>
        <a:graphic>
          <a:graphicData uri="http://schemas.openxmlformats.org/drawingml/2006/table">
            <a:tbl>
              <a:tblPr/>
              <a:tblGrid>
                <a:gridCol w="1752600"/>
                <a:gridCol w="1295400"/>
                <a:gridCol w="1524000"/>
                <a:gridCol w="1752600"/>
                <a:gridCol w="2590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The Changing Earth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WED?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More WED?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Miscellaneous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27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3" name="AutoShape 75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534400" y="228600"/>
            <a:ext cx="381000" cy="381000"/>
          </a:xfrm>
          <a:prstGeom prst="curvedRigh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Text Box 81"/>
          <p:cNvSpPr txBox="1">
            <a:spLocks noChangeArrowheads="1"/>
          </p:cNvSpPr>
          <p:nvPr/>
        </p:nvSpPr>
        <p:spPr bwMode="auto">
          <a:xfrm>
            <a:off x="7086600" y="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buClr>
                <a:schemeClr val="accent1"/>
              </a:buClr>
            </a:pPr>
            <a:r>
              <a:rPr lang="en-US" sz="1200">
                <a:solidFill>
                  <a:srgbClr val="FF3399"/>
                </a:solidFill>
              </a:rPr>
              <a:t>Double Jeopardy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More WED?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$300</a:t>
            </a:r>
          </a:p>
        </p:txBody>
      </p:sp>
      <p:sp>
        <p:nvSpPr>
          <p:cNvPr id="22531" name="Rectangle 1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Wind blasting sand at rock and carving out arches is an example of this. (WED?)</a:t>
            </a:r>
          </a:p>
        </p:txBody>
      </p:sp>
      <p:sp>
        <p:nvSpPr>
          <p:cNvPr id="22532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weathering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22533" name="AutoShap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More WED?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$400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1910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Wind dropping sand to form sand dunes is an example of this. (WED?)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ea typeface="ＭＳ Ｐゴシック" pitchFamily="-84" charset="-128"/>
              </a:rPr>
              <a:t/>
            </a:r>
            <a:br>
              <a:rPr lang="en-US" smtClean="0">
                <a:ea typeface="ＭＳ Ｐゴシック" pitchFamily="-84" charset="-128"/>
              </a:rPr>
            </a:br>
            <a:endParaRPr lang="en-US" smtClean="0">
              <a:ea typeface="ＭＳ Ｐゴシック" pitchFamily="-84" charset="-128"/>
            </a:endParaRP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deposition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23557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build="p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More WED?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$500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51816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Deltas forming at the mouths of rivers is an example of this. (WED?)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/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914400"/>
            <a:ext cx="2895600" cy="4191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deposition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24581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Miscellaneous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$100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type of soil can be blown away easily by a gust of wind. (wet, dry, or covered with grass)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smtClean="0">
                <a:solidFill>
                  <a:srgbClr val="8C29A2"/>
                </a:solidFill>
                <a:ea typeface="ＭＳ Ｐゴシック" pitchFamily="-84" charset="-128"/>
              </a:rPr>
              <a:t>What is the dry soil?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25605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Miscellaneous 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$200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occurs when people build roads, houses, and parking lots.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erosion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 (or What is the erosion of soil?) </a:t>
            </a:r>
          </a:p>
        </p:txBody>
      </p:sp>
      <p:sp>
        <p:nvSpPr>
          <p:cNvPr id="26629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Miscellaneous 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$300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657600" cy="39624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results when an ocean breaks pebbles into smaller and smaller pieces.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smtClean="0">
                <a:solidFill>
                  <a:srgbClr val="8C29A2"/>
                </a:solidFill>
                <a:ea typeface="ＭＳ Ｐゴシック" pitchFamily="-84" charset="-128"/>
              </a:rPr>
              <a:t>What is sand or a sandy beach? </a:t>
            </a:r>
          </a:p>
        </p:txBody>
      </p:sp>
      <p:sp>
        <p:nvSpPr>
          <p:cNvPr id="27653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Miscellaneous 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$400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6576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is a landform that is formed at the mouth of a river from the deposition of sediment.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are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deltas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8677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Miscellaneous </a:t>
            </a:r>
            <a:r>
              <a:rPr lang="en-US" smtClean="0">
                <a:solidFill>
                  <a:srgbClr val="8C29A2"/>
                </a:solidFill>
                <a:ea typeface="ＭＳ Ｐゴシック" pitchFamily="-84" charset="-128"/>
              </a:rPr>
              <a:t/>
            </a:r>
            <a:br>
              <a:rPr lang="en-US" smtClean="0">
                <a:solidFill>
                  <a:srgbClr val="8C29A2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$500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These are formed when carbonic water seeps into and erodes Earth’s surface. Then, water level rises.</a:t>
            </a: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are caves?</a:t>
            </a: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</p:txBody>
      </p:sp>
      <p:sp>
        <p:nvSpPr>
          <p:cNvPr id="29701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 build="p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  <a:t>Double Jeopardy! </a:t>
            </a:r>
            <a:b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</a:br>
            <a: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  <a:t>(4</a:t>
            </a:r>
            <a:r>
              <a:rPr lang="en-US" b="1" baseline="30000" smtClean="0">
                <a:solidFill>
                  <a:schemeClr val="accent1"/>
                </a:solidFill>
                <a:ea typeface="ＭＳ Ｐゴシック" pitchFamily="-84" charset="-128"/>
              </a:rPr>
              <a:t>th</a:t>
            </a:r>
            <a: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  <a:t> Grade Review)</a:t>
            </a:r>
          </a:p>
        </p:txBody>
      </p:sp>
      <p:graphicFrame>
        <p:nvGraphicFramePr>
          <p:cNvPr id="95263" name="Group 31"/>
          <p:cNvGraphicFramePr>
            <a:graphicFrameLocks noGrp="1"/>
          </p:cNvGraphicFramePr>
          <p:nvPr>
            <p:ph type="tbl" idx="1"/>
          </p:nvPr>
        </p:nvGraphicFramePr>
        <p:xfrm>
          <a:off x="685800" y="1752600"/>
          <a:ext cx="7772400" cy="41910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Forms of Energy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</a:rPr>
                        <a:t>Properties of Soil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600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600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800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800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1000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C29A2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1000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C29A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6" name="AutoShape 28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153400" y="457200"/>
            <a:ext cx="381000" cy="457200"/>
          </a:xfrm>
          <a:prstGeom prst="curvedRightArrow">
            <a:avLst>
              <a:gd name="adj1" fmla="val 24000"/>
              <a:gd name="adj2" fmla="val 48000"/>
              <a:gd name="adj3" fmla="val 33333"/>
            </a:avLst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30"/>
          <p:cNvSpPr txBox="1">
            <a:spLocks noChangeArrowheads="1"/>
          </p:cNvSpPr>
          <p:nvPr/>
        </p:nvSpPr>
        <p:spPr bwMode="auto">
          <a:xfrm>
            <a:off x="6934200" y="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buClr>
                <a:schemeClr val="accent1"/>
              </a:buClr>
            </a:pPr>
            <a:r>
              <a:rPr lang="en-US" sz="1400">
                <a:solidFill>
                  <a:srgbClr val="FF3399"/>
                </a:solidFill>
              </a:rPr>
              <a:t>Final Jeopardy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These are five forms of energy.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191000" cy="4191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light energy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thermal(heat) energy</a:t>
            </a:r>
            <a:r>
              <a:rPr lang="en-US" b="1" dirty="0" smtClean="0">
                <a:solidFill>
                  <a:srgbClr val="8C29A2"/>
                </a:solidFill>
                <a:ea typeface="ＭＳ Ｐゴシック" pitchFamily="-84" charset="-128"/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sound energy</a:t>
            </a:r>
            <a:r>
              <a:rPr lang="en-US" b="1" dirty="0" smtClean="0">
                <a:solidFill>
                  <a:srgbClr val="8C29A2"/>
                </a:solidFill>
                <a:ea typeface="ＭＳ Ｐゴシック" pitchFamily="-84" charset="-128"/>
              </a:rPr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mechanical energy</a:t>
            </a:r>
            <a:r>
              <a:rPr lang="en-US" b="1" dirty="0" smtClean="0">
                <a:solidFill>
                  <a:srgbClr val="8C29A2"/>
                </a:solidFill>
                <a:ea typeface="ＭＳ Ｐゴシック" pitchFamily="-84" charset="-128"/>
              </a:rPr>
              <a:t>, and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electrical energy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Forms of Energy</a:t>
            </a:r>
            <a:endParaRPr lang="en-US" sz="3600" dirty="0">
              <a:solidFill>
                <a:srgbClr val="33CC33"/>
              </a:solidFill>
            </a:endParaRPr>
          </a:p>
          <a:p>
            <a:pPr algn="ctr" eaLnBrk="1" hangingPunct="1"/>
            <a:r>
              <a:rPr lang="en-US" sz="3600" dirty="0">
                <a:solidFill>
                  <a:srgbClr val="33CC33"/>
                </a:solidFill>
              </a:rPr>
              <a:t>$200</a:t>
            </a:r>
          </a:p>
        </p:txBody>
      </p:sp>
      <p:sp>
        <p:nvSpPr>
          <p:cNvPr id="31749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The Changing Earth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$100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These are the physical features on the Earth</a:t>
            </a:r>
            <a:r>
              <a:rPr lang="en-US" altLang="en-US" dirty="0" smtClean="0">
                <a:solidFill>
                  <a:srgbClr val="FFFF66"/>
                </a:solidFill>
                <a:ea typeface="ＭＳ Ｐゴシック" pitchFamily="-84" charset="-128"/>
              </a:rPr>
              <a:t>’</a:t>
            </a: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s surface. (Examples:  mountains and valleys)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are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landforms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5125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5123" grpId="1" uiExpand="1" build="p"/>
      <p:bldP spid="5124" grpId="0" build="p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Forms of Energy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$400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31888" y="1898650"/>
            <a:ext cx="3846512" cy="39751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/>
            <a:endParaRPr lang="en-US" sz="3200" b="1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type of energy causes vibrations.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981200"/>
            <a:ext cx="3733800" cy="4191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sz="3200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sound energy</a:t>
            </a:r>
            <a:r>
              <a:rPr lang="en-US" sz="3200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32773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build="p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Forms of Energy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$600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b="1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form of energy is being used when a person pushes heavy boxes across the floor.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mechanical energy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33797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6" grpId="0" build="p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Forms of Energy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$800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7244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Which two types of energy are being used when an electric light is turned on?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sz="3200" b="1" dirty="0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electrical energy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 converted to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light energy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34821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build="p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dirty="0" smtClean="0">
                <a:solidFill>
                  <a:srgbClr val="33CC33"/>
                </a:solidFill>
              </a:rPr>
              <a:t>Forms of Energy</a:t>
            </a:r>
            <a:r>
              <a:rPr lang="en-US" sz="3600" dirty="0">
                <a:solidFill>
                  <a:srgbClr val="33CC33"/>
                </a:solidFill>
              </a:rPr>
              <a:t/>
            </a:r>
            <a:br>
              <a:rPr lang="en-US" sz="3600" dirty="0">
                <a:solidFill>
                  <a:srgbClr val="33CC33"/>
                </a:solidFill>
              </a:rPr>
            </a:br>
            <a:r>
              <a:rPr lang="en-US" sz="3600" dirty="0">
                <a:solidFill>
                  <a:srgbClr val="33CC33"/>
                </a:solidFill>
              </a:rPr>
              <a:t>$1000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Thermal energy needs this to easily allow heat to pass through it.</a:t>
            </a:r>
          </a:p>
          <a:p>
            <a:pPr eaLnBrk="1" hangingPunct="1">
              <a:buFontTx/>
              <a:buNone/>
            </a:pPr>
            <a:endParaRPr lang="en-US" sz="3200" b="1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sz="3200" b="1" dirty="0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conductor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35845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Properties of Soil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$200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5410200" cy="47244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b="1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order will place soil types in order from largest to smallest.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752600"/>
            <a:ext cx="3048000" cy="4191000"/>
          </a:xfrm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gravel, sand, silt, clay?</a:t>
            </a:r>
            <a:r>
              <a:rPr lang="en-US" dirty="0" smtClean="0">
                <a:ea typeface="ＭＳ Ｐゴシック" pitchFamily="-84" charset="-128"/>
              </a:rPr>
              <a:t> </a:t>
            </a:r>
          </a:p>
        </p:txBody>
      </p:sp>
      <p:sp>
        <p:nvSpPr>
          <p:cNvPr id="36869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68" grpId="0" build="p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Properties of Soil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$400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4343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</a:t>
            </a:r>
            <a:r>
              <a:rPr lang="en-US" sz="2400" dirty="0" smtClean="0">
                <a:solidFill>
                  <a:srgbClr val="FFFF66"/>
                </a:solidFill>
                <a:ea typeface="ＭＳ Ｐゴシック" pitchFamily="-84" charset="-128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property of soil allows for it to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retain</a:t>
            </a: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 water.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2057400"/>
            <a:ext cx="2514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texture or size?</a:t>
            </a:r>
          </a:p>
        </p:txBody>
      </p:sp>
      <p:sp>
        <p:nvSpPr>
          <p:cNvPr id="37893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2" grpId="0" build="p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Properties of Soil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$600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5105400" cy="51054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property will tell you if soil is healthy.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2819400" cy="4191000"/>
          </a:xfrm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color?</a:t>
            </a:r>
            <a:r>
              <a:rPr lang="en-US" dirty="0" smtClean="0">
                <a:ea typeface="ＭＳ Ｐゴシック" pitchFamily="-84" charset="-128"/>
              </a:rPr>
              <a:t> </a:t>
            </a:r>
          </a:p>
        </p:txBody>
      </p:sp>
      <p:sp>
        <p:nvSpPr>
          <p:cNvPr id="38917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6" grpId="0" build="p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Properties of Soil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$800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276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Water capacity or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retention</a:t>
            </a: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 in soil means what property of soil ?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286000"/>
            <a:ext cx="2895600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how much water soil can hold?</a:t>
            </a:r>
          </a:p>
        </p:txBody>
      </p:sp>
      <p:sp>
        <p:nvSpPr>
          <p:cNvPr id="39941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40" grpId="0" build="p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Properties of Soil</a:t>
            </a:r>
            <a:b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dirty="0" smtClean="0">
                <a:solidFill>
                  <a:srgbClr val="33CC33"/>
                </a:solidFill>
                <a:ea typeface="ＭＳ Ｐゴシック" pitchFamily="-84" charset="-128"/>
              </a:rPr>
              <a:t>$1000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962400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dirty="0" smtClean="0">
                <a:solidFill>
                  <a:srgbClr val="FFFF66"/>
                </a:solidFill>
                <a:ea typeface="ＭＳ Ｐゴシック" pitchFamily="-84" charset="-128"/>
              </a:rPr>
              <a:t>Answer: 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66"/>
                </a:solidFill>
                <a:ea typeface="ＭＳ Ｐゴシック" pitchFamily="-84" charset="-128"/>
              </a:rPr>
              <a:t>This is added to light brown soil that has lost nutrients.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52600"/>
            <a:ext cx="2286000" cy="4191000"/>
          </a:xfrm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humus?</a:t>
            </a:r>
          </a:p>
        </p:txBody>
      </p:sp>
      <p:sp>
        <p:nvSpPr>
          <p:cNvPr id="40965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55626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00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00689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(30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  <p:bldP spid="40964" grpId="0" build="p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1"/>
                </a:solidFill>
                <a:ea typeface="ＭＳ Ｐゴシック" pitchFamily="-84" charset="-128"/>
              </a:rPr>
              <a:t>Final Jeopardy!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066800"/>
            <a:ext cx="73152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dirty="0" smtClean="0">
              <a:solidFill>
                <a:schemeClr val="accent2"/>
              </a:solidFill>
              <a:ea typeface="ＭＳ Ｐゴシック" pitchFamily="-84" charset="-128"/>
            </a:endParaRPr>
          </a:p>
          <a:p>
            <a:pPr algn="ctr" eaLnBrk="1" hangingPunct="1"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pperplate Gothic Light" pitchFamily="34" charset="0"/>
                <a:ea typeface="ＭＳ Ｐゴシック" pitchFamily="-84" charset="-128"/>
              </a:rPr>
              <a:t>Electrical Energy</a:t>
            </a:r>
          </a:p>
          <a:p>
            <a:pPr algn="ctr" eaLnBrk="1" hangingPunct="1">
              <a:buFontTx/>
              <a:buNone/>
            </a:pPr>
            <a:endParaRPr lang="en-US" sz="4000" b="1" dirty="0" smtClean="0">
              <a:solidFill>
                <a:schemeClr val="accent2"/>
              </a:solidFill>
              <a:latin typeface="Copperplate Gothic Light" pitchFamily="34" charset="0"/>
              <a:ea typeface="ＭＳ Ｐゴシック" pitchFamily="-84" charset="-128"/>
            </a:endParaRPr>
          </a:p>
          <a:p>
            <a:pPr algn="ctr" eaLnBrk="1" hangingPunct="1">
              <a:buFontTx/>
              <a:buNone/>
            </a:pPr>
            <a:r>
              <a:rPr lang="en-US" sz="4000" b="1" dirty="0" smtClean="0">
                <a:solidFill>
                  <a:srgbClr val="8C29A2"/>
                </a:solidFill>
                <a:latin typeface="Century Gothic" pitchFamily="34" charset="0"/>
                <a:ea typeface="ＭＳ Ｐゴシック" pitchFamily="-84" charset="-128"/>
              </a:rPr>
              <a:t>Make your bid!!</a:t>
            </a:r>
          </a:p>
        </p:txBody>
      </p:sp>
      <p:pic>
        <p:nvPicPr>
          <p:cNvPr id="41988" name="Picture 6" descr="C:\Users\Joe\Pictures\Microsoft Clip Organizer\j041353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4343400"/>
            <a:ext cx="2133600" cy="2032000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The Changing Earth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$200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is the process of breaking rock into smaller pieces.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weathering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4953000" y="5181600"/>
            <a:ext cx="533400" cy="457200"/>
          </a:xfrm>
          <a:prstGeom prst="smileyFace">
            <a:avLst>
              <a:gd name="adj" fmla="val 465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181600" y="5486400"/>
            <a:ext cx="457200" cy="60960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build="p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chemeClr val="accent1"/>
                </a:solidFill>
                <a:ea typeface="ＭＳ Ｐゴシック" pitchFamily="-84" charset="-128"/>
              </a:rPr>
              <a:t>Label each part of the following diagram and explain what it is and how it works.:</a:t>
            </a:r>
            <a:endParaRPr lang="en-US" sz="2600" dirty="0" smtClean="0">
              <a:solidFill>
                <a:schemeClr val="accent1"/>
              </a:solidFill>
              <a:ea typeface="ＭＳ Ｐゴシック" pitchFamily="-8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19818" y="1307068"/>
            <a:ext cx="6994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Must also use the </a:t>
            </a:r>
            <a:r>
              <a:rPr lang="en-US" i="1" dirty="0" smtClean="0">
                <a:solidFill>
                  <a:schemeClr val="accent1"/>
                </a:solidFill>
              </a:rPr>
              <a:t>words “path”  and conductor in your </a:t>
            </a:r>
            <a:r>
              <a:rPr lang="en-US" i="1" dirty="0" smtClean="0">
                <a:solidFill>
                  <a:schemeClr val="accent1"/>
                </a:solidFill>
              </a:rPr>
              <a:t>explanation.</a:t>
            </a:r>
            <a:endParaRPr lang="en-US" i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90600" y="6529387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39000" y="1673423"/>
            <a:ext cx="11384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(2 minutes)</a:t>
            </a:r>
            <a:endParaRPr lang="en-US" sz="14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2362200" y="2052935"/>
            <a:ext cx="4419600" cy="3910223"/>
            <a:chOff x="2362200" y="2052935"/>
            <a:chExt cx="4419600" cy="3910223"/>
          </a:xfrm>
        </p:grpSpPr>
        <p:sp>
          <p:nvSpPr>
            <p:cNvPr id="20" name="TextBox 19"/>
            <p:cNvSpPr txBox="1"/>
            <p:nvPr/>
          </p:nvSpPr>
          <p:spPr>
            <a:xfrm>
              <a:off x="2362200" y="2052935"/>
              <a:ext cx="411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A. __________________</a:t>
              </a:r>
              <a:endParaRPr lang="en-US" sz="32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438400" y="2895600"/>
              <a:ext cx="3733800" cy="3067558"/>
              <a:chOff x="2438400" y="3124200"/>
              <a:chExt cx="3733800" cy="306755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438400" y="3124200"/>
                <a:ext cx="3733800" cy="3067558"/>
                <a:chOff x="2438400" y="2133600"/>
                <a:chExt cx="4114800" cy="4058158"/>
              </a:xfrm>
            </p:grpSpPr>
            <p:pic>
              <p:nvPicPr>
                <p:cNvPr id="9220" name="Picture 4" descr="https://encrypted-tbn0.gstatic.com/images?q=tbn:ANd9GcQZoIiitcLFWMrSLW5xSIV9BLO0DZJAzDUq78MaAZ_AqDWjRG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438400" y="2133600"/>
                  <a:ext cx="4112750" cy="4058158"/>
                </a:xfrm>
                <a:prstGeom prst="rect">
                  <a:avLst/>
                </a:prstGeom>
                <a:noFill/>
              </p:spPr>
            </p:pic>
            <p:sp>
              <p:nvSpPr>
                <p:cNvPr id="14" name="Rectangle 13"/>
                <p:cNvSpPr/>
                <p:nvPr/>
              </p:nvSpPr>
              <p:spPr bwMode="auto">
                <a:xfrm>
                  <a:off x="2667000" y="2590800"/>
                  <a:ext cx="838200" cy="457200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 bwMode="auto">
                <a:xfrm>
                  <a:off x="3429000" y="3733800"/>
                  <a:ext cx="1676400" cy="609600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" name="Rounded Rectangle 17"/>
                <p:cNvSpPr/>
                <p:nvPr/>
              </p:nvSpPr>
              <p:spPr bwMode="auto">
                <a:xfrm>
                  <a:off x="5943600" y="4572000"/>
                  <a:ext cx="609600" cy="457200"/>
                </a:xfrm>
                <a:prstGeom prst="round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16" name="Rectangle 15"/>
              <p:cNvSpPr/>
              <p:nvPr/>
            </p:nvSpPr>
            <p:spPr bwMode="auto">
              <a:xfrm>
                <a:off x="4800600" y="5257800"/>
                <a:ext cx="1295400" cy="3810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667000" y="32282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B. ______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24400" y="3685401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C</a:t>
              </a:r>
              <a:r>
                <a:rPr lang="en-US" sz="1200" b="1" dirty="0" smtClean="0">
                  <a:solidFill>
                    <a:schemeClr val="accent1"/>
                  </a:solidFill>
                </a:rPr>
                <a:t>. ______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4676001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E</a:t>
              </a:r>
              <a:r>
                <a:rPr lang="en-US" sz="1200" b="1" dirty="0" smtClean="0">
                  <a:solidFill>
                    <a:schemeClr val="accent1"/>
                  </a:solidFill>
                </a:rPr>
                <a:t>. ___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44958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D. ______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 advTm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11" grpId="0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304800"/>
          </a:xfrm>
        </p:spPr>
        <p:txBody>
          <a:bodyPr/>
          <a:lstStyle/>
          <a:p>
            <a:pPr algn="ctr" eaLnBrk="1" hangingPunct="1"/>
            <a:r>
              <a:rPr lang="en-US" sz="2400" dirty="0" smtClean="0">
                <a:solidFill>
                  <a:schemeClr val="accent1"/>
                </a:solidFill>
                <a:ea typeface="ＭＳ Ｐゴシック" pitchFamily="-84" charset="-128"/>
              </a:rPr>
              <a:t>You must have all letters and explanation</a:t>
            </a:r>
            <a:r>
              <a:rPr lang="en-US" sz="2400" dirty="0" smtClean="0">
                <a:solidFill>
                  <a:schemeClr val="accent1"/>
                </a:solidFill>
                <a:ea typeface="ＭＳ Ｐゴシック" pitchFamily="-84" charset="-128"/>
              </a:rPr>
              <a:t>:</a:t>
            </a:r>
            <a:br>
              <a:rPr lang="en-US" sz="2400" dirty="0" smtClean="0">
                <a:solidFill>
                  <a:schemeClr val="accent1"/>
                </a:solidFill>
                <a:ea typeface="ＭＳ Ｐゴシック" pitchFamily="-84" charset="-128"/>
              </a:rPr>
            </a:br>
            <a:endParaRPr lang="en-US" sz="2400" i="1" dirty="0" smtClean="0">
              <a:solidFill>
                <a:schemeClr val="accent1"/>
              </a:solidFill>
              <a:ea typeface="ＭＳ Ｐゴシック" pitchFamily="-84" charset="-128"/>
            </a:endParaRPr>
          </a:p>
        </p:txBody>
      </p:sp>
      <p:sp>
        <p:nvSpPr>
          <p:cNvPr id="44035" name="Rectangle 24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dirty="0" smtClean="0">
              <a:ea typeface="ＭＳ Ｐゴシック" pitchFamily="-84" charset="-128"/>
            </a:endParaRPr>
          </a:p>
          <a:p>
            <a:pPr eaLnBrk="1" hangingPunct="1"/>
            <a:endParaRPr lang="en-US" sz="2800" dirty="0" smtClean="0">
              <a:ea typeface="ＭＳ Ｐゴシック" pitchFamily="-8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5447437"/>
            <a:ext cx="6400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This  is an 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</a:rPr>
              <a:t>electromagnet</a:t>
            </a:r>
            <a:r>
              <a:rPr lang="en-US" sz="1700" dirty="0" smtClean="0"/>
              <a:t>. </a:t>
            </a:r>
            <a:r>
              <a:rPr lang="en-US" sz="1700" dirty="0" smtClean="0"/>
              <a:t>Two </a:t>
            </a:r>
            <a:r>
              <a:rPr lang="en-US" sz="1700" b="1" dirty="0" smtClean="0">
                <a:solidFill>
                  <a:srgbClr val="FFFF00"/>
                </a:solidFill>
              </a:rPr>
              <a:t>copper m</a:t>
            </a:r>
            <a:r>
              <a:rPr lang="en-US" sz="1700" b="1" dirty="0" smtClean="0">
                <a:solidFill>
                  <a:srgbClr val="FFFF00"/>
                </a:solidFill>
              </a:rPr>
              <a:t>etal </a:t>
            </a:r>
            <a:r>
              <a:rPr lang="en-US" sz="1700" dirty="0" smtClean="0"/>
              <a:t>wires are used </a:t>
            </a:r>
            <a:r>
              <a:rPr lang="en-US" sz="1700" dirty="0" smtClean="0"/>
              <a:t>to </a:t>
            </a:r>
            <a:r>
              <a:rPr lang="en-US" sz="1700" dirty="0" smtClean="0"/>
              <a:t>create </a:t>
            </a:r>
            <a:r>
              <a:rPr lang="en-US" sz="1700" dirty="0" smtClean="0"/>
              <a:t>an 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</a:rPr>
              <a:t>electrical path</a:t>
            </a:r>
            <a:r>
              <a:rPr lang="en-US" sz="1700" dirty="0" smtClean="0"/>
              <a:t>. The nail is used a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conductor</a:t>
            </a:r>
            <a:r>
              <a:rPr lang="en-US" sz="1700" dirty="0" smtClean="0"/>
              <a:t>  and the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coiled wire </a:t>
            </a:r>
            <a:r>
              <a:rPr lang="en-US" sz="1700" dirty="0" smtClean="0"/>
              <a:t>is used to make the magnetic field stronger. </a:t>
            </a:r>
            <a:endParaRPr lang="en-US" sz="17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38400" y="1595735"/>
            <a:ext cx="4267200" cy="3814465"/>
            <a:chOff x="2438400" y="2148693"/>
            <a:chExt cx="4267200" cy="3814465"/>
          </a:xfrm>
        </p:grpSpPr>
        <p:sp>
          <p:nvSpPr>
            <p:cNvPr id="27" name="TextBox 26"/>
            <p:cNvSpPr txBox="1"/>
            <p:nvPr/>
          </p:nvSpPr>
          <p:spPr>
            <a:xfrm>
              <a:off x="2590800" y="2148693"/>
              <a:ext cx="411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A. Electromagnet</a:t>
              </a:r>
              <a:endParaRPr lang="en-US" sz="32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8" name="Group 20"/>
            <p:cNvGrpSpPr/>
            <p:nvPr/>
          </p:nvGrpSpPr>
          <p:grpSpPr>
            <a:xfrm>
              <a:off x="2438400" y="2895600"/>
              <a:ext cx="3733800" cy="3067558"/>
              <a:chOff x="2438400" y="3124200"/>
              <a:chExt cx="3733800" cy="3067558"/>
            </a:xfrm>
          </p:grpSpPr>
          <p:grpSp>
            <p:nvGrpSpPr>
              <p:cNvPr id="33" name="Group 18"/>
              <p:cNvGrpSpPr/>
              <p:nvPr/>
            </p:nvGrpSpPr>
            <p:grpSpPr>
              <a:xfrm>
                <a:off x="2438400" y="3124200"/>
                <a:ext cx="3733800" cy="3067558"/>
                <a:chOff x="2438400" y="2133600"/>
                <a:chExt cx="4114800" cy="4058158"/>
              </a:xfrm>
            </p:grpSpPr>
            <p:pic>
              <p:nvPicPr>
                <p:cNvPr id="35" name="Picture 4" descr="https://encrypted-tbn0.gstatic.com/images?q=tbn:ANd9GcQZoIiitcLFWMrSLW5xSIV9BLO0DZJAzDUq78MaAZ_AqDWjRG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438400" y="2133600"/>
                  <a:ext cx="4112750" cy="4058158"/>
                </a:xfrm>
                <a:prstGeom prst="rect">
                  <a:avLst/>
                </a:prstGeom>
                <a:noFill/>
              </p:spPr>
            </p:pic>
            <p:sp>
              <p:nvSpPr>
                <p:cNvPr id="36" name="Rectangle 35"/>
                <p:cNvSpPr/>
                <p:nvPr/>
              </p:nvSpPr>
              <p:spPr bwMode="auto">
                <a:xfrm>
                  <a:off x="2667000" y="2590800"/>
                  <a:ext cx="838200" cy="457200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3429000" y="3733800"/>
                  <a:ext cx="1676400" cy="609600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 bwMode="auto">
                <a:xfrm>
                  <a:off x="5943600" y="4572000"/>
                  <a:ext cx="609600" cy="457200"/>
                </a:xfrm>
                <a:prstGeom prst="roundRect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34" name="Rectangle 33"/>
              <p:cNvSpPr/>
              <p:nvPr/>
            </p:nvSpPr>
            <p:spPr bwMode="auto">
              <a:xfrm>
                <a:off x="4800600" y="5257800"/>
                <a:ext cx="1295400" cy="3810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667000" y="32282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B. Battery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24400" y="3685401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C</a:t>
              </a:r>
              <a:r>
                <a:rPr lang="en-US" sz="1200" b="1" dirty="0" smtClean="0">
                  <a:solidFill>
                    <a:schemeClr val="accent1"/>
                  </a:solidFill>
                </a:rPr>
                <a:t>. Metal Wire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86400" y="4676001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E</a:t>
              </a:r>
              <a:r>
                <a:rPr lang="en-US" sz="1200" b="1" dirty="0" smtClean="0">
                  <a:solidFill>
                    <a:schemeClr val="accent1"/>
                  </a:solidFill>
                </a:rPr>
                <a:t>. Nail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33800" y="4415135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1"/>
                  </a:solidFill>
                </a:rPr>
                <a:t>D. Coiled Wire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The Changing Earth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$300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sediment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974725" y="1752600"/>
            <a:ext cx="359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Tx/>
              <a:buBlip>
                <a:blip r:embed="rId4"/>
              </a:buBlip>
            </a:pPr>
            <a:endParaRPr lang="en-US" sz="2800"/>
          </a:p>
        </p:txBody>
      </p:sp>
      <p:sp>
        <p:nvSpPr>
          <p:cNvPr id="717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During the process of weathering, rock is broken into smaller pieces called this.</a:t>
            </a:r>
          </a:p>
        </p:txBody>
      </p:sp>
      <p:sp>
        <p:nvSpPr>
          <p:cNvPr id="7174" name="AutoShape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The Changing Earth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$400</a:t>
            </a:r>
          </a:p>
        </p:txBody>
      </p:sp>
      <p:sp>
        <p:nvSpPr>
          <p:cNvPr id="8195" name="Rectangle 10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is the process of moving sediment from one place to another.</a:t>
            </a:r>
          </a:p>
        </p:txBody>
      </p:sp>
      <p:sp>
        <p:nvSpPr>
          <p:cNvPr id="8196" name="Rectangle 103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erosion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8197" name="AutoShape 103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>
                <a:solidFill>
                  <a:srgbClr val="33CC33"/>
                </a:solidFill>
              </a:rPr>
              <a:t>The Changing Earth</a:t>
            </a:r>
            <a:br>
              <a:rPr lang="en-US" sz="3600">
                <a:solidFill>
                  <a:srgbClr val="33CC33"/>
                </a:solidFill>
              </a:rPr>
            </a:br>
            <a:r>
              <a:rPr lang="en-US" sz="3600">
                <a:solidFill>
                  <a:srgbClr val="33CC33"/>
                </a:solidFill>
              </a:rPr>
              <a:t>$500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3811588" cy="4191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This is the process of dropping sediment in a new location.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deposition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</p:txBody>
      </p:sp>
      <p:sp>
        <p:nvSpPr>
          <p:cNvPr id="9221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181600" y="5486400"/>
            <a:ext cx="457200" cy="60960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WED?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$100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Water, wind, ice, and plant roots are all agents of this.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weathering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10245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WED?</a:t>
            </a:r>
            <a:b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</a:br>
            <a:r>
              <a:rPr lang="en-US" smtClean="0">
                <a:solidFill>
                  <a:srgbClr val="33CC33"/>
                </a:solidFill>
                <a:ea typeface="ＭＳ Ｐゴシック" pitchFamily="-84" charset="-128"/>
              </a:rPr>
              <a:t>$200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Answer: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66"/>
                </a:solidFill>
                <a:ea typeface="ＭＳ Ｐゴシック" pitchFamily="-84" charset="-128"/>
              </a:rPr>
              <a:t>Water, wind, glaciers, and gravity are all agents of this.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66"/>
              </a:solidFill>
              <a:ea typeface="ＭＳ Ｐゴシック" pitchFamily="-84" charset="-128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endParaRPr lang="en-US" dirty="0" smtClean="0">
              <a:solidFill>
                <a:srgbClr val="8C29A2"/>
              </a:solidFill>
              <a:ea typeface="ＭＳ Ｐゴシック" pitchFamily="-84" charset="-128"/>
            </a:endParaRPr>
          </a:p>
          <a:p>
            <a:pPr eaLnBrk="1" hangingPunct="1">
              <a:buFontTx/>
              <a:buBlip>
                <a:blip r:embed="rId4"/>
              </a:buBlip>
            </a:pP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What is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-84" charset="-128"/>
              </a:rPr>
              <a:t>erosion</a:t>
            </a:r>
            <a:r>
              <a:rPr lang="en-US" dirty="0" smtClean="0">
                <a:solidFill>
                  <a:srgbClr val="8C29A2"/>
                </a:solidFill>
                <a:ea typeface="ＭＳ Ｐゴシック" pitchFamily="-84" charset="-128"/>
              </a:rPr>
              <a:t>?</a:t>
            </a:r>
          </a:p>
        </p:txBody>
      </p:sp>
      <p:sp>
        <p:nvSpPr>
          <p:cNvPr id="11269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5638800"/>
            <a:ext cx="381000" cy="685800"/>
          </a:xfrm>
          <a:prstGeom prst="curvedLeftArrow">
            <a:avLst>
              <a:gd name="adj1" fmla="val 36000"/>
              <a:gd name="adj2" fmla="val 72000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54668"/>
            <a:ext cx="1276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FF66"/>
                </a:solidFill>
              </a:rPr>
              <a:t>(10 seconds)</a:t>
            </a:r>
            <a:endParaRPr lang="en-US" sz="1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 build="p"/>
      <p:bldP spid="6" grpId="0" animBg="1"/>
    </p:bldLst>
  </p:timing>
</p:sld>
</file>

<file path=ppt/theme/theme1.xml><?xml version="1.0" encoding="utf-8"?>
<a:theme xmlns:a="http://schemas.openxmlformats.org/drawingml/2006/main" name="Neon Frame">
  <a:themeElements>
    <a:clrScheme name="Neon Frame 9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9966FF"/>
      </a:hlink>
      <a:folHlink>
        <a:srgbClr val="000066"/>
      </a:folHlink>
    </a:clrScheme>
    <a:fontScheme name="Neon Fra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7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9900FF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8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9900FF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9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9966FF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1253</Words>
  <Application>Microsoft Office PowerPoint</Application>
  <PresentationFormat>On-screen Show (4:3)</PresentationFormat>
  <Paragraphs>391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Neon Frame</vt:lpstr>
      <vt:lpstr>Slide 1</vt:lpstr>
      <vt:lpstr>Jeopardy Round 1</vt:lpstr>
      <vt:lpstr>Slide 3</vt:lpstr>
      <vt:lpstr>The Changing Earth $200</vt:lpstr>
      <vt:lpstr>Slide 5</vt:lpstr>
      <vt:lpstr>Slide 6</vt:lpstr>
      <vt:lpstr>Slide 7</vt:lpstr>
      <vt:lpstr>WED? $100</vt:lpstr>
      <vt:lpstr>WED? $200</vt:lpstr>
      <vt:lpstr>WED? $300</vt:lpstr>
      <vt:lpstr>WED?  $400</vt:lpstr>
      <vt:lpstr>WED? $500</vt:lpstr>
      <vt:lpstr>Slide 13</vt:lpstr>
      <vt:lpstr>Slide 14</vt:lpstr>
      <vt:lpstr>Slide 15</vt:lpstr>
      <vt:lpstr>Force $400</vt:lpstr>
      <vt:lpstr>Slide 17</vt:lpstr>
      <vt:lpstr>Slide 18</vt:lpstr>
      <vt:lpstr>Slide 19</vt:lpstr>
      <vt:lpstr>Slide 20</vt:lpstr>
      <vt:lpstr>Slide 21</vt:lpstr>
      <vt:lpstr>More WED? $500</vt:lpstr>
      <vt:lpstr>Miscellaneous $100</vt:lpstr>
      <vt:lpstr>Miscellaneous  $200</vt:lpstr>
      <vt:lpstr>Miscellaneous  $300</vt:lpstr>
      <vt:lpstr>Miscellaneous  $400</vt:lpstr>
      <vt:lpstr>Miscellaneous  $500</vt:lpstr>
      <vt:lpstr>Double Jeopardy!  (4th Grade Review)</vt:lpstr>
      <vt:lpstr>Slide 29</vt:lpstr>
      <vt:lpstr>Slide 30</vt:lpstr>
      <vt:lpstr>Forms of Energy $600</vt:lpstr>
      <vt:lpstr>Slide 32</vt:lpstr>
      <vt:lpstr>Slide 33</vt:lpstr>
      <vt:lpstr>Properties of Soil $200</vt:lpstr>
      <vt:lpstr>Properties of Soil $400</vt:lpstr>
      <vt:lpstr>Properties of Soil $600</vt:lpstr>
      <vt:lpstr>Properties of Soil $800</vt:lpstr>
      <vt:lpstr>Properties of Soil $1000</vt:lpstr>
      <vt:lpstr>Final Jeopardy!</vt:lpstr>
      <vt:lpstr>Label each part of the following diagram and explain what it is and how it works.:</vt:lpstr>
      <vt:lpstr>You must have all letters and explanation: 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Services</dc:creator>
  <cp:lastModifiedBy>GPISD</cp:lastModifiedBy>
  <cp:revision>397</cp:revision>
  <dcterms:created xsi:type="dcterms:W3CDTF">2003-11-05T01:18:44Z</dcterms:created>
  <dcterms:modified xsi:type="dcterms:W3CDTF">2014-01-15T17:24:19Z</dcterms:modified>
</cp:coreProperties>
</file>